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Lato"/>
      <p:regular r:id="rId7"/>
      <p:bold r:id="rId8"/>
      <p:italic r:id="rId9"/>
      <p:boldItalic r:id="rId10"/>
    </p:embeddedFont>
    <p:embeddedFont>
      <p:font typeface="Lato Light"/>
      <p:regular r:id="rId11"/>
      <p:bold r:id="rId12"/>
      <p:italic r:id="rId13"/>
      <p:boldItalic r:id="rId14"/>
    </p:embeddedFont>
    <p:embeddedFont>
      <p:font typeface="Lato Black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Light-regular.fntdata"/><Relationship Id="rId10" Type="http://schemas.openxmlformats.org/officeDocument/2006/relationships/font" Target="fonts/Lato-boldItalic.fntdata"/><Relationship Id="rId13" Type="http://schemas.openxmlformats.org/officeDocument/2006/relationships/font" Target="fonts/LatoLight-italic.fntdata"/><Relationship Id="rId12" Type="http://schemas.openxmlformats.org/officeDocument/2006/relationships/font" Target="fonts/Lato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ato-italic.fntdata"/><Relationship Id="rId15" Type="http://schemas.openxmlformats.org/officeDocument/2006/relationships/font" Target="fonts/LatoBlack-bold.fntdata"/><Relationship Id="rId14" Type="http://schemas.openxmlformats.org/officeDocument/2006/relationships/font" Target="fonts/LatoLight-boldItalic.fntdata"/><Relationship Id="rId16" Type="http://schemas.openxmlformats.org/officeDocument/2006/relationships/font" Target="fonts/Lato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a2a51e408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a2a51e408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5295C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nger Title Photo Slide">
  <p:cSld name="TITLE_AND_BODY_2_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rgbClr val="4529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PHOTO HERE</a:t>
            </a:r>
            <a:endParaRPr b="0" i="0" sz="14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701684"/>
            <a:ext cx="5136600" cy="11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5295C"/>
              </a:buClr>
              <a:buSzPts val="3200"/>
              <a:buFont typeface="Lato Black"/>
              <a:buNone/>
              <a:defRPr sz="3200">
                <a:solidFill>
                  <a:srgbClr val="45295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05674" y="4663225"/>
            <a:ext cx="615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3"/>
          <p:cNvSpPr txBox="1"/>
          <p:nvPr>
            <p:ph idx="2" type="title"/>
          </p:nvPr>
        </p:nvSpPr>
        <p:spPr>
          <a:xfrm>
            <a:off x="311700" y="171450"/>
            <a:ext cx="5136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Lato"/>
              <a:buNone/>
              <a:defRPr b="1" sz="12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b="1" sz="1200">
                <a:solidFill>
                  <a:srgbClr val="99999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b="1" sz="1200">
                <a:solidFill>
                  <a:srgbClr val="99999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b="1" sz="1200">
                <a:solidFill>
                  <a:srgbClr val="99999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b="1" sz="1200">
                <a:solidFill>
                  <a:srgbClr val="99999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b="1" sz="1200">
                <a:solidFill>
                  <a:srgbClr val="99999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b="1" sz="1200">
                <a:solidFill>
                  <a:srgbClr val="99999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b="1" sz="1200">
                <a:solidFill>
                  <a:srgbClr val="99999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b="1" sz="1200"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3" type="title"/>
          </p:nvPr>
        </p:nvSpPr>
        <p:spPr>
          <a:xfrm>
            <a:off x="311700" y="2124074"/>
            <a:ext cx="5136600" cy="19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 Light"/>
              <a:buNone/>
              <a:defRPr sz="18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16" name="Google Shape;16;p3"/>
          <p:cNvCxnSpPr/>
          <p:nvPr/>
        </p:nvCxnSpPr>
        <p:spPr>
          <a:xfrm>
            <a:off x="387900" y="2124075"/>
            <a:ext cx="1860000" cy="0"/>
          </a:xfrm>
          <a:prstGeom prst="straightConnector1">
            <a:avLst/>
          </a:prstGeom>
          <a:noFill/>
          <a:ln cap="flat" cmpd="sng" w="76200">
            <a:solidFill>
              <a:srgbClr val="ED5C2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7895" y="4254925"/>
            <a:ext cx="1923618" cy="5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285875"/>
            <a:ext cx="8520600" cy="3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rgbClr val="45295C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295C"/>
              </a:buClr>
              <a:buSzPts val="3600"/>
              <a:buFont typeface="Lato Black"/>
              <a:buNone/>
              <a:defRPr b="0" i="0" sz="3600" u="none" cap="none" strike="noStrike">
                <a:solidFill>
                  <a:srgbClr val="45295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85875"/>
            <a:ext cx="8520600" cy="3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4747100"/>
            <a:ext cx="9144000" cy="396300"/>
          </a:xfrm>
          <a:prstGeom prst="rect">
            <a:avLst/>
          </a:prstGeom>
          <a:solidFill>
            <a:srgbClr val="4B24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2" name="Google Shape;62;p15"/>
          <p:cNvCxnSpPr/>
          <p:nvPr/>
        </p:nvCxnSpPr>
        <p:spPr>
          <a:xfrm>
            <a:off x="-3750" y="4747125"/>
            <a:ext cx="9151500" cy="3300"/>
          </a:xfrm>
          <a:prstGeom prst="straightConnector1">
            <a:avLst/>
          </a:prstGeom>
          <a:noFill/>
          <a:ln cap="flat" cmpd="sng" w="19050">
            <a:solidFill>
              <a:srgbClr val="ED5C2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3" name="Google Shape;6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4497"/>
            <a:ext cx="9144003" cy="119212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/>
        </p:nvSpPr>
        <p:spPr>
          <a:xfrm>
            <a:off x="409100" y="1198338"/>
            <a:ext cx="45720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Medicare Confidence with SmartConnect</a:t>
            </a:r>
            <a:endParaRPr sz="18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542775" y="1755925"/>
            <a:ext cx="49653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202124"/>
                </a:solidFill>
                <a:latin typeface="Lato"/>
                <a:ea typeface="Lato"/>
                <a:cs typeface="Lato"/>
                <a:sym typeface="Lato"/>
              </a:rPr>
              <a:t>At SmartConnect, we aim to simplify Medicare for you and your loved ones at no cost! Our team can help you:</a:t>
            </a:r>
            <a:endParaRPr sz="1250">
              <a:solidFill>
                <a:srgbClr val="20212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20212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50"/>
              <a:buFont typeface="Lato"/>
              <a:buChar char="●"/>
            </a:pPr>
            <a:r>
              <a:rPr lang="en-US" sz="1250">
                <a:solidFill>
                  <a:srgbClr val="202124"/>
                </a:solidFill>
                <a:latin typeface="Lato"/>
                <a:ea typeface="Lato"/>
                <a:cs typeface="Lato"/>
                <a:sym typeface="Lato"/>
              </a:rPr>
              <a:t>Learn more about Medicare, including how and when to enroll.</a:t>
            </a:r>
            <a:endParaRPr sz="1250">
              <a:solidFill>
                <a:srgbClr val="20212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1250"/>
              <a:buFont typeface="Lato"/>
              <a:buChar char="●"/>
            </a:pPr>
            <a:r>
              <a:rPr lang="en-US" sz="1250">
                <a:solidFill>
                  <a:srgbClr val="202124"/>
                </a:solidFill>
                <a:latin typeface="Lato"/>
                <a:ea typeface="Lato"/>
                <a:cs typeface="Lato"/>
                <a:sym typeface="Lato"/>
              </a:rPr>
              <a:t>Compare your current coverage to your Medicare options.</a:t>
            </a:r>
            <a:endParaRPr sz="1250">
              <a:solidFill>
                <a:srgbClr val="20212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02124"/>
              </a:buClr>
              <a:buSzPts val="1250"/>
              <a:buFont typeface="Lato"/>
              <a:buChar char="●"/>
            </a:pPr>
            <a:r>
              <a:rPr lang="en-US" sz="1250">
                <a:solidFill>
                  <a:srgbClr val="202124"/>
                </a:solidFill>
                <a:latin typeface="Lato"/>
                <a:ea typeface="Lato"/>
                <a:cs typeface="Lato"/>
                <a:sym typeface="Lato"/>
              </a:rPr>
              <a:t>Finally, when it makes sense, enroll you into a secondary coverage plan of your choice.</a:t>
            </a:r>
            <a:endParaRPr sz="1250">
              <a:solidFill>
                <a:srgbClr val="20212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6026175" y="1157613"/>
            <a:ext cx="27087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How To Get Connected</a:t>
            </a:r>
            <a:endParaRPr sz="18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6044175" y="1577613"/>
            <a:ext cx="2672700" cy="9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Speak to a licensed agent:</a:t>
            </a:r>
            <a:endParaRPr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833-919-4284</a:t>
            </a:r>
            <a:endParaRPr b="1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Monday - Friday  </a:t>
            </a:r>
            <a:endParaRPr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8:00am - 5:00pm CST</a:t>
            </a:r>
            <a:endParaRPr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8" name="Google Shape;68;p15"/>
          <p:cNvCxnSpPr/>
          <p:nvPr/>
        </p:nvCxnSpPr>
        <p:spPr>
          <a:xfrm flipH="1" rot="10800000">
            <a:off x="6724600" y="1551533"/>
            <a:ext cx="1311900" cy="300"/>
          </a:xfrm>
          <a:prstGeom prst="straightConnector1">
            <a:avLst/>
          </a:prstGeom>
          <a:noFill/>
          <a:ln cap="flat" cmpd="sng" w="19050">
            <a:solidFill>
              <a:srgbClr val="ED5C2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2015" l="0" r="0" t="2024"/>
          <a:stretch/>
        </p:blipFill>
        <p:spPr>
          <a:xfrm>
            <a:off x="6503058" y="2934777"/>
            <a:ext cx="1754957" cy="1683999"/>
          </a:xfrm>
          <a:prstGeom prst="rect">
            <a:avLst/>
          </a:prstGeom>
          <a:noFill/>
          <a:ln cap="flat" cmpd="sng" w="28575">
            <a:solidFill>
              <a:srgbClr val="ED5C2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" name="Google Shape;70;p15"/>
          <p:cNvSpPr txBox="1"/>
          <p:nvPr/>
        </p:nvSpPr>
        <p:spPr>
          <a:xfrm>
            <a:off x="6159992" y="2545417"/>
            <a:ext cx="24411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Schedule a Consultation:</a:t>
            </a:r>
            <a:endParaRPr b="1"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1" name="Google Shape;71;p15"/>
          <p:cNvCxnSpPr/>
          <p:nvPr/>
        </p:nvCxnSpPr>
        <p:spPr>
          <a:xfrm flipH="1" rot="-5400000">
            <a:off x="4173012" y="2979608"/>
            <a:ext cx="2679300" cy="9000"/>
          </a:xfrm>
          <a:prstGeom prst="straightConnector1">
            <a:avLst/>
          </a:prstGeom>
          <a:noFill/>
          <a:ln cap="flat" cmpd="sng" w="19050">
            <a:solidFill>
              <a:srgbClr val="ED5C2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15"/>
          <p:cNvSpPr/>
          <p:nvPr/>
        </p:nvSpPr>
        <p:spPr>
          <a:xfrm>
            <a:off x="542786" y="4028189"/>
            <a:ext cx="670500" cy="6408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ED5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5">
            <a:alphaModFix/>
          </a:blip>
          <a:srcRect b="7610" l="11131" r="7202" t="6493"/>
          <a:stretch/>
        </p:blipFill>
        <p:spPr>
          <a:xfrm>
            <a:off x="616388" y="4073375"/>
            <a:ext cx="523275" cy="5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1811686" y="4028201"/>
            <a:ext cx="670500" cy="6408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ED5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6">
            <a:alphaModFix/>
          </a:blip>
          <a:srcRect b="8105" l="13453" r="18286" t="14103"/>
          <a:stretch/>
        </p:blipFill>
        <p:spPr>
          <a:xfrm>
            <a:off x="1904000" y="4099363"/>
            <a:ext cx="437387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3080561" y="4028189"/>
            <a:ext cx="670500" cy="6408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ED5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7">
            <a:alphaModFix/>
          </a:blip>
          <a:srcRect b="8098" l="13459" r="10714" t="14104"/>
          <a:stretch/>
        </p:blipFill>
        <p:spPr>
          <a:xfrm>
            <a:off x="3172875" y="4099350"/>
            <a:ext cx="485850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4310611" y="4028176"/>
            <a:ext cx="670500" cy="6408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ED5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8">
            <a:alphaModFix/>
          </a:blip>
          <a:srcRect b="8098" l="7621" r="4873" t="14104"/>
          <a:stretch/>
        </p:blipFill>
        <p:spPr>
          <a:xfrm>
            <a:off x="4389738" y="4099338"/>
            <a:ext cx="560700" cy="498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5"/>
          <p:cNvCxnSpPr/>
          <p:nvPr/>
        </p:nvCxnSpPr>
        <p:spPr>
          <a:xfrm>
            <a:off x="750800" y="1577633"/>
            <a:ext cx="3888600" cy="10800"/>
          </a:xfrm>
          <a:prstGeom prst="straightConnector1">
            <a:avLst/>
          </a:prstGeom>
          <a:noFill/>
          <a:ln cap="flat" cmpd="sng" w="19050">
            <a:solidFill>
              <a:srgbClr val="ED5C2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